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82" r:id="rId5"/>
    <p:sldId id="260" r:id="rId6"/>
    <p:sldId id="261" r:id="rId7"/>
    <p:sldId id="258" r:id="rId8"/>
    <p:sldId id="264" r:id="rId9"/>
    <p:sldId id="267" r:id="rId10"/>
    <p:sldId id="259" r:id="rId11"/>
    <p:sldId id="263" r:id="rId12"/>
    <p:sldId id="262" r:id="rId13"/>
    <p:sldId id="265" r:id="rId14"/>
    <p:sldId id="266" r:id="rId15"/>
    <p:sldId id="268" r:id="rId16"/>
    <p:sldId id="269" r:id="rId17"/>
    <p:sldId id="270" r:id="rId18"/>
    <p:sldId id="276" r:id="rId19"/>
    <p:sldId id="277" r:id="rId20"/>
    <p:sldId id="278" r:id="rId21"/>
    <p:sldId id="271" r:id="rId22"/>
    <p:sldId id="274" r:id="rId23"/>
    <p:sldId id="272" r:id="rId24"/>
    <p:sldId id="273" r:id="rId25"/>
    <p:sldId id="279" r:id="rId26"/>
    <p:sldId id="283" r:id="rId27"/>
    <p:sldId id="280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8FFB25-004B-4307-8E5C-AFD8B746091C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2C2D27-CCBF-4AA7-AC26-1E5F158B68B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library.ru/publisher_titles.asp?publishid=15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324748" cy="1557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Егорова Ирина Сергеевна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071678"/>
            <a:ext cx="4357718" cy="364333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Старший преподаватель кафедры Математики и методики преподавания математики</a:t>
            </a:r>
          </a:p>
          <a:p>
            <a:pPr algn="l"/>
            <a:r>
              <a:rPr lang="ru-RU" dirty="0" smtClean="0"/>
              <a:t>ФГБОУ «Хакасский государственный университет им. Н.Ф. Катанова»</a:t>
            </a:r>
          </a:p>
          <a:p>
            <a:pPr algn="l"/>
            <a:r>
              <a:rPr lang="ru-RU" dirty="0" smtClean="0"/>
              <a:t>(г. Абакан) </a:t>
            </a:r>
          </a:p>
          <a:p>
            <a:pPr algn="l"/>
            <a:r>
              <a:rPr lang="ru-RU" dirty="0" smtClean="0"/>
              <a:t>Стаж работы: 6 лет</a:t>
            </a:r>
          </a:p>
          <a:p>
            <a:pPr algn="l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500462" cy="46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Международная научно- практическая конференция «Новые подходы изучения психологических и педагогических наук»</a:t>
            </a:r>
            <a:endParaRPr lang="ru-RU" sz="3200" i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500494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933828" y="3068784"/>
            <a:ext cx="5210172" cy="378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Международная заочная научная  конференция «Педагогика: традиции и инновации (</a:t>
            </a:r>
            <a:r>
              <a:rPr lang="en-US" sz="3200" i="1" dirty="0" smtClean="0"/>
              <a:t>III</a:t>
            </a:r>
            <a:r>
              <a:rPr lang="ru-RU" sz="3200" i="1" dirty="0" smtClean="0"/>
              <a:t>)»</a:t>
            </a:r>
            <a:endParaRPr lang="ru-RU" sz="32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30336"/>
            <a:ext cx="6858048" cy="48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785926"/>
            <a:ext cx="3900486" cy="37964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Международная научно-практическая конференция «Развитие социально-устойчивой инновационной среды непрерывного педагогического образования»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17151" cy="61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Международный научно-образовательный форум «Человек, семья и общество: история и перспективы развития»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6302" y="1935163"/>
            <a:ext cx="6840474" cy="48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Значимые публикации </a:t>
            </a:r>
            <a:br>
              <a:rPr lang="ru-RU" sz="4400" dirty="0" smtClean="0"/>
            </a:br>
            <a:r>
              <a:rPr lang="ru-RU" sz="4000" dirty="0" smtClean="0"/>
              <a:t>(общий перечень включает более 40 публикаций различного уровня)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Учебники и учебно-методические пособия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Теория  вероятностей и математическая статистика учебно-методический комплекс по дисциплине: </a:t>
            </a:r>
            <a:r>
              <a:rPr lang="ru-RU" sz="8800" dirty="0" smtClean="0"/>
              <a:t>практикум (Абакан</a:t>
            </a:r>
            <a:r>
              <a:rPr lang="ru-RU" sz="8800" dirty="0" smtClean="0"/>
              <a:t>: Изд-во ФГБ</a:t>
            </a:r>
            <a:r>
              <a:rPr lang="en-US" sz="8800" dirty="0" smtClean="0"/>
              <a:t>O</a:t>
            </a:r>
            <a:r>
              <a:rPr lang="ru-RU" sz="8800" dirty="0" smtClean="0"/>
              <a:t>У ВПО  «Хакасский государственный университет им. Н.Ф. Катанова», 2012.- 122 с</a:t>
            </a:r>
            <a:r>
              <a:rPr lang="ru-RU" sz="8800" dirty="0" smtClean="0"/>
              <a:t>.).</a:t>
            </a:r>
            <a:endParaRPr lang="ru-RU" sz="8800" dirty="0" smtClean="0"/>
          </a:p>
          <a:p>
            <a:r>
              <a:rPr lang="ru-RU" sz="8800" dirty="0" smtClean="0"/>
              <a:t>Линейная алгебра:  учебно-методический комплекс по дисциплине </a:t>
            </a:r>
            <a:r>
              <a:rPr lang="ru-RU" sz="8800" dirty="0" smtClean="0"/>
              <a:t>(Абакан</a:t>
            </a:r>
            <a:r>
              <a:rPr lang="ru-RU" sz="8800" dirty="0" smtClean="0"/>
              <a:t>: Изд-во ФГБ</a:t>
            </a:r>
            <a:r>
              <a:rPr lang="en-US" sz="8800" dirty="0" smtClean="0"/>
              <a:t>O</a:t>
            </a:r>
            <a:r>
              <a:rPr lang="ru-RU" sz="8800" dirty="0" smtClean="0"/>
              <a:t>У ВПО  «Хакасский государственный университет им. Н.Ф. Катанова», 2013.- 58 с</a:t>
            </a:r>
            <a:r>
              <a:rPr lang="ru-RU" sz="8800" dirty="0" smtClean="0"/>
              <a:t>.).</a:t>
            </a:r>
            <a:endParaRPr lang="ru-RU" sz="8800" dirty="0" smtClean="0"/>
          </a:p>
          <a:p>
            <a:r>
              <a:rPr lang="ru-RU" sz="8800" dirty="0" smtClean="0"/>
              <a:t>Дифференциальные </a:t>
            </a:r>
            <a:r>
              <a:rPr lang="ru-RU" sz="8800" dirty="0" smtClean="0"/>
              <a:t>уравнения: учебно-методический </a:t>
            </a:r>
            <a:r>
              <a:rPr lang="ru-RU" sz="8800" dirty="0" smtClean="0"/>
              <a:t>комплекс по дисциплине: конспекты лекций </a:t>
            </a:r>
            <a:r>
              <a:rPr lang="ru-RU" sz="8800" dirty="0" smtClean="0"/>
              <a:t>(Абакан</a:t>
            </a:r>
            <a:r>
              <a:rPr lang="ru-RU" sz="8800" dirty="0" smtClean="0"/>
              <a:t>: Издательство ФГБ</a:t>
            </a:r>
            <a:r>
              <a:rPr lang="en-US" sz="8800" dirty="0" smtClean="0"/>
              <a:t>O</a:t>
            </a:r>
            <a:r>
              <a:rPr lang="ru-RU" sz="8800" dirty="0" smtClean="0"/>
              <a:t>У ВПО «Хакасский </a:t>
            </a:r>
            <a:r>
              <a:rPr lang="ru-RU" sz="8800" dirty="0" smtClean="0"/>
              <a:t>государственный </a:t>
            </a:r>
            <a:r>
              <a:rPr lang="ru-RU" sz="8800" dirty="0" smtClean="0"/>
              <a:t>университет им. Н.Ф. Катанова», 2013. – 100 с. </a:t>
            </a:r>
            <a:r>
              <a:rPr lang="ru-RU" sz="8800" dirty="0" smtClean="0"/>
              <a:t>).</a:t>
            </a:r>
            <a:endParaRPr lang="ru-RU" sz="8800" dirty="0" smtClean="0"/>
          </a:p>
          <a:p>
            <a:r>
              <a:rPr lang="ru-RU" sz="8800" dirty="0" smtClean="0"/>
              <a:t>Методика обучения математике [Текст]: </a:t>
            </a:r>
            <a:r>
              <a:rPr lang="ru-RU" sz="8800" dirty="0" err="1" smtClean="0"/>
              <a:t>предпрофильная</a:t>
            </a:r>
            <a:r>
              <a:rPr lang="ru-RU" sz="8800" dirty="0" smtClean="0"/>
              <a:t> подготовка учащихся </a:t>
            </a:r>
          </a:p>
          <a:p>
            <a:r>
              <a:rPr lang="ru-RU" sz="8800" dirty="0" smtClean="0"/>
              <a:t>учебно-методический комплекс по дисциплине: учебно-методическое </a:t>
            </a:r>
            <a:r>
              <a:rPr lang="ru-RU" sz="8800" dirty="0" smtClean="0"/>
              <a:t>пособие (Абакан</a:t>
            </a:r>
            <a:r>
              <a:rPr lang="ru-RU" sz="8800" dirty="0" smtClean="0"/>
              <a:t>: Издательство ФГБ</a:t>
            </a:r>
            <a:r>
              <a:rPr lang="en-US" sz="8800" dirty="0" smtClean="0"/>
              <a:t>O</a:t>
            </a:r>
            <a:r>
              <a:rPr lang="ru-RU" sz="8800" dirty="0" smtClean="0"/>
              <a:t>У ВПО «Хакасский государственный университет им. Н.Ф. Катанова», 2013.- 92 с</a:t>
            </a:r>
            <a:r>
              <a:rPr lang="ru-RU" sz="8800" dirty="0" smtClean="0"/>
              <a:t>.) .</a:t>
            </a:r>
            <a:endParaRPr lang="ru-RU" sz="8800" dirty="0" smtClean="0"/>
          </a:p>
          <a:p>
            <a:pPr lvl="1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Методика обучения математике [Текст]: профильная подготовка учащихся: учебно-методический комплекс по дисциплине: практикум (Абакан: Издательство ФГБОУ ВПО «Хакасский государственный университет им. Н.Ф. Катанова», 2014. – 96 с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Основы </a:t>
            </a:r>
            <a:r>
              <a:rPr lang="ru-RU" sz="2800" dirty="0" smtClean="0"/>
              <a:t>математической обработки информации: практикум (Абакан: Издательство ФГБОУ ВПО «Хакасский государственный университет им. Н.Ф. Катанова», 2015.).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Методика обучения высшей математике: Ряды»: учебное </a:t>
            </a:r>
            <a:r>
              <a:rPr lang="ru-RU" dirty="0" smtClean="0"/>
              <a:t>пособие (Абакан</a:t>
            </a:r>
            <a:r>
              <a:rPr lang="ru-RU" dirty="0" smtClean="0"/>
              <a:t>: Издательство ФГБОУ ВПО «Хакасский государственный университет им. Н.Ф. Катанова», </a:t>
            </a:r>
            <a:r>
              <a:rPr lang="ru-RU" dirty="0" smtClean="0"/>
              <a:t>2015).</a:t>
            </a:r>
            <a:endParaRPr lang="ru-RU" dirty="0" smtClean="0"/>
          </a:p>
          <a:p>
            <a:r>
              <a:rPr lang="ru-RU" dirty="0" smtClean="0"/>
              <a:t>«Методика преподавания дисциплины «Дискретная математика</a:t>
            </a:r>
            <a:r>
              <a:rPr lang="ru-RU" dirty="0" smtClean="0"/>
              <a:t>»» (</a:t>
            </a:r>
            <a:r>
              <a:rPr lang="en-US" dirty="0" err="1" smtClean="0"/>
              <a:t>Verlag</a:t>
            </a:r>
            <a:r>
              <a:rPr lang="en-US" dirty="0" smtClean="0"/>
              <a:t>, </a:t>
            </a:r>
            <a:r>
              <a:rPr lang="ru-RU" dirty="0" smtClean="0"/>
              <a:t>Издатель</a:t>
            </a:r>
            <a:r>
              <a:rPr lang="en-US" dirty="0" smtClean="0"/>
              <a:t>: LAP LAMBERT Academic Publishing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Imprint </a:t>
            </a:r>
            <a:r>
              <a:rPr lang="en-US" dirty="0" err="1" smtClean="0"/>
              <a:t>der</a:t>
            </a:r>
            <a:r>
              <a:rPr lang="en-US" dirty="0" smtClean="0"/>
              <a:t>, </a:t>
            </a:r>
            <a:r>
              <a:rPr lang="ru-RU" dirty="0" smtClean="0"/>
              <a:t>Германия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  <a:r>
              <a:rPr lang="ru-RU" dirty="0" smtClean="0"/>
              <a:t>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в российских </a:t>
            </a:r>
            <a:r>
              <a:rPr lang="ru-RU" dirty="0" smtClean="0"/>
              <a:t>журналах из перечня ВАК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63679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Егорова И.С., </a:t>
            </a:r>
            <a:r>
              <a:rPr lang="ru-RU" sz="3400" dirty="0" err="1" smtClean="0"/>
              <a:t>Михалкина</a:t>
            </a:r>
            <a:r>
              <a:rPr lang="ru-RU" sz="3400" dirty="0" smtClean="0"/>
              <a:t> Е.А. Формирование креативной компетенции у бакалавров направления подготовки Педагогическое образование  в процессе изучения дисциплины  «Основы математической обработки информации» / Вестник Красноярского государственного педагогического университета им. В.П. Астафьева. №1 (27). – Красноярск: «</a:t>
            </a:r>
            <a:r>
              <a:rPr lang="ru-RU" sz="3400" dirty="0" err="1" smtClean="0"/>
              <a:t>Литера-принт</a:t>
            </a:r>
            <a:r>
              <a:rPr lang="ru-RU" sz="3400" dirty="0" smtClean="0"/>
              <a:t>», 2014. – С. </a:t>
            </a:r>
            <a:r>
              <a:rPr lang="ru-RU" sz="3400" dirty="0" smtClean="0"/>
              <a:t>62-66</a:t>
            </a:r>
          </a:p>
          <a:p>
            <a:pPr lvl="0"/>
            <a:r>
              <a:rPr lang="ru-RU" sz="3400" dirty="0" smtClean="0"/>
              <a:t>Егорова </a:t>
            </a:r>
            <a:r>
              <a:rPr lang="ru-RU" sz="3400" dirty="0" smtClean="0"/>
              <a:t>И.С., </a:t>
            </a:r>
            <a:r>
              <a:rPr lang="ru-RU" sz="3400" dirty="0" err="1" smtClean="0"/>
              <a:t>Михалкина</a:t>
            </a:r>
            <a:r>
              <a:rPr lang="ru-RU" sz="3400" dirty="0" smtClean="0"/>
              <a:t> Е.А. Модель креативной образовательной среды подготовки бакалавров Педагогического образования / Глобальный научный потенциал. – СПб: Издательский дом «</a:t>
            </a:r>
            <a:r>
              <a:rPr lang="ru-RU" sz="3400" dirty="0" err="1" smtClean="0"/>
              <a:t>ТМБпринт</a:t>
            </a:r>
            <a:r>
              <a:rPr lang="ru-RU" sz="3400" dirty="0" smtClean="0"/>
              <a:t>» - 2014.- №11. – С. 60- 66 (</a:t>
            </a:r>
            <a:r>
              <a:rPr lang="ru-RU" sz="3400" b="1" dirty="0" smtClean="0"/>
              <a:t>№ 715 Перечня российских рецензируемых научных журналов)</a:t>
            </a:r>
            <a:endParaRPr lang="ru-RU" sz="3400" dirty="0" smtClean="0"/>
          </a:p>
          <a:p>
            <a:pPr lvl="0"/>
            <a:r>
              <a:rPr lang="ru-RU" sz="3400" dirty="0" smtClean="0"/>
              <a:t>Егорова И.С., </a:t>
            </a:r>
            <a:r>
              <a:rPr lang="ru-RU" sz="3400" dirty="0" err="1" smtClean="0"/>
              <a:t>Михалкина</a:t>
            </a:r>
            <a:r>
              <a:rPr lang="ru-RU" sz="3400" dirty="0" smtClean="0"/>
              <a:t> Е.А. Организация креативной образовательной среды на примере обучения дисциплине «Основы математической обработки информации» / Вестник Томского государственного педагогического университета. – Томск: Издательство ФГБОУ ВПО «Томский государственный педагогический университет» - 2015. - №3. – С. 119- 128 (</a:t>
            </a:r>
            <a:r>
              <a:rPr lang="ru-RU" sz="3400" b="1" dirty="0" smtClean="0"/>
              <a:t>№ 510 Перечня российских рецензируемых научных журналов</a:t>
            </a:r>
            <a:r>
              <a:rPr lang="ru-RU" sz="3400" dirty="0" smtClean="0"/>
              <a:t>)</a:t>
            </a:r>
          </a:p>
          <a:p>
            <a:pPr lvl="0"/>
            <a:r>
              <a:rPr lang="ru-RU" sz="3400" dirty="0" smtClean="0"/>
              <a:t>Егорова И.С., </a:t>
            </a:r>
            <a:r>
              <a:rPr lang="ru-RU" sz="3400" dirty="0" err="1" smtClean="0"/>
              <a:t>Михалкина</a:t>
            </a:r>
            <a:r>
              <a:rPr lang="ru-RU" sz="3400" dirty="0" smtClean="0"/>
              <a:t> Е.А. Роль самостоятельной работы в формировании креативной компетенции бакалавров педагогического образования в процессе изучения дисциплины «Основы математической обработки информации» / Вестник Балтийского федерального университета им. И. Канта. – Калининград: Издательство </a:t>
            </a:r>
            <a:r>
              <a:rPr lang="ru-RU" sz="3400" u="sng" dirty="0" smtClean="0">
                <a:hlinkClick r:id="rId2" tooltip="Список журналов этого издательства"/>
              </a:rPr>
              <a:t>Балтийский федеральный университет им. </a:t>
            </a:r>
            <a:r>
              <a:rPr lang="ru-RU" sz="3400" u="sng" dirty="0" err="1" smtClean="0">
                <a:hlinkClick r:id="rId2" tooltip="Список журналов этого издательства"/>
              </a:rPr>
              <a:t>Иммануила</a:t>
            </a:r>
            <a:r>
              <a:rPr lang="ru-RU" sz="3400" u="sng" dirty="0" smtClean="0">
                <a:hlinkClick r:id="rId2" tooltip="Список журналов этого издательства"/>
              </a:rPr>
              <a:t> Канта</a:t>
            </a:r>
            <a:r>
              <a:rPr lang="ru-RU" sz="3400" dirty="0" smtClean="0"/>
              <a:t> -  2015. - №. 5. –  С. 104—112 (</a:t>
            </a:r>
            <a:r>
              <a:rPr lang="ru-RU" sz="3400" b="1" dirty="0" smtClean="0"/>
              <a:t>№ 176 Перечня российских рецензируемых научных журналов</a:t>
            </a:r>
            <a:r>
              <a:rPr lang="ru-RU" sz="34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219902" cy="49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290"/>
            <a:ext cx="4857784" cy="62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1845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870" y="0"/>
            <a:ext cx="5504130" cy="65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ОБРАЗОВАНИЕ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«Математика» с доп. спец.«Информатика» (</a:t>
            </a:r>
            <a:r>
              <a:rPr lang="ru-RU" sz="2800" dirty="0" smtClean="0"/>
              <a:t>2009 г.; ФГБОУ «Хакасский государственный университет им. Н.Ф. Катанова»)</a:t>
            </a:r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5628935" cy="32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092" y="214290"/>
            <a:ext cx="4714908" cy="63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57169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в зарубежных журналах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Кейс-метод в формировании креативной компетенции бакалавра  Педагогического образование в процессе изучения дисциплины «Основы математической обработки информации» / Международный научный журнал «Наука и мир», № 4 (8), Том 3. </a:t>
            </a:r>
            <a:r>
              <a:rPr lang="ru-RU" dirty="0" err="1" smtClean="0"/>
              <a:t>Импакт-фактор</a:t>
            </a:r>
            <a:r>
              <a:rPr lang="ru-RU" dirty="0" smtClean="0"/>
              <a:t> журнала «Наука и мир» - 0,325 (</a:t>
            </a:r>
            <a:r>
              <a:rPr lang="ru-RU" dirty="0" err="1" smtClean="0"/>
              <a:t>Global</a:t>
            </a:r>
            <a:r>
              <a:rPr lang="ru-RU" dirty="0" smtClean="0"/>
              <a:t> </a:t>
            </a:r>
            <a:r>
              <a:rPr lang="ru-RU" dirty="0" err="1" smtClean="0"/>
              <a:t>Impact</a:t>
            </a:r>
            <a:r>
              <a:rPr lang="ru-RU" dirty="0" smtClean="0"/>
              <a:t> </a:t>
            </a:r>
            <a:r>
              <a:rPr lang="ru-RU" dirty="0" err="1" smtClean="0"/>
              <a:t>Factor</a:t>
            </a:r>
            <a:r>
              <a:rPr lang="ru-RU" dirty="0" smtClean="0"/>
              <a:t> 2013, Австралия). – Волгоград: Изд-во «Научное обозрение», 2014. – С. </a:t>
            </a:r>
            <a:r>
              <a:rPr lang="ru-RU" dirty="0" smtClean="0"/>
              <a:t>51-53</a:t>
            </a:r>
          </a:p>
          <a:p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Условия развития креативной компетенции магистров педагогического образования в процессе математической подготовки / </a:t>
            </a:r>
            <a:r>
              <a:rPr lang="en-US" dirty="0" smtClean="0"/>
              <a:t>International scientific periodical journal</a:t>
            </a:r>
            <a:r>
              <a:rPr lang="ru-RU" dirty="0" smtClean="0"/>
              <a:t> “</a:t>
            </a:r>
            <a:r>
              <a:rPr lang="en-US" dirty="0" smtClean="0"/>
              <a:t>The unity of science</a:t>
            </a:r>
            <a:r>
              <a:rPr lang="ru-RU" dirty="0" smtClean="0"/>
              <a:t>”. </a:t>
            </a:r>
            <a:r>
              <a:rPr lang="en-US" dirty="0" err="1" smtClean="0"/>
              <a:t>Vol</a:t>
            </a:r>
            <a:r>
              <a:rPr lang="ru-RU" dirty="0" smtClean="0"/>
              <a:t>. 1 / </a:t>
            </a:r>
            <a:r>
              <a:rPr lang="en-US" dirty="0" smtClean="0"/>
              <a:t>publishing office </a:t>
            </a:r>
            <a:r>
              <a:rPr lang="en-US" dirty="0" err="1" smtClean="0"/>
              <a:t>Friedrichstrabe</a:t>
            </a:r>
            <a:r>
              <a:rPr lang="ru-RU" dirty="0" smtClean="0"/>
              <a:t> 10 – </a:t>
            </a:r>
            <a:r>
              <a:rPr lang="en-US" dirty="0" smtClean="0"/>
              <a:t>Vienna</a:t>
            </a:r>
            <a:r>
              <a:rPr lang="ru-RU" dirty="0" smtClean="0"/>
              <a:t> – </a:t>
            </a:r>
            <a:r>
              <a:rPr lang="en-US" dirty="0" smtClean="0"/>
              <a:t>Austria</a:t>
            </a:r>
            <a:r>
              <a:rPr lang="ru-RU" dirty="0" smtClean="0"/>
              <a:t>, 2015, </a:t>
            </a:r>
            <a:r>
              <a:rPr lang="ru-RU" dirty="0" err="1" smtClean="0"/>
              <a:t>pp</a:t>
            </a:r>
            <a:r>
              <a:rPr lang="ru-RU" dirty="0" smtClean="0"/>
              <a:t>. </a:t>
            </a:r>
            <a:r>
              <a:rPr lang="en-US" dirty="0" smtClean="0"/>
              <a:t>79-82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3227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89"/>
            <a:ext cx="4572032" cy="63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Публикации в сборниках трудов </a:t>
            </a:r>
            <a:r>
              <a:rPr lang="ru-RU" sz="3200" dirty="0" smtClean="0"/>
              <a:t>конференций, симпозиумов, семинаров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О преемственности формирования креативной компетенции будущего учителя математики на разных ступенях образовательного процесса / Новые подходы изучения психологических и педагогических наук: </a:t>
            </a:r>
            <a:r>
              <a:rPr lang="en-US" dirty="0" smtClean="0"/>
              <a:t>XXIII</a:t>
            </a:r>
            <a:r>
              <a:rPr lang="ru-RU" dirty="0" smtClean="0"/>
              <a:t> международная конференция для студентов, аспирантов и молодых ученых, г. Москва, 29.11.2014 г. – М: Московский научный центр психологии и педагогики, 2014. – С. 39-42</a:t>
            </a:r>
          </a:p>
          <a:p>
            <a:pPr lvl="0"/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 Об изучении дисциплины «Основы математической обработки информации» студентами направления подготовки Педагогическое образование в условиях креативной образовательной среды / Актуальные проблемы качества математической подготовки школьников и студентов: методологический. теоретический и технологический аспекты: материалы  II Всероссийской научно-методической конференции Международного научно-образовательного форума «Человек, семья и общество: история и перспективы развития». Красноярск, 5–6 ноября 2014 г. / отв. ред. М.Б. Шашкина; ред. кол.; </a:t>
            </a:r>
            <a:r>
              <a:rPr lang="ru-RU" dirty="0" err="1" smtClean="0"/>
              <a:t>Краснояр</a:t>
            </a:r>
            <a:r>
              <a:rPr lang="ru-RU" dirty="0" smtClean="0"/>
              <a:t>. </a:t>
            </a:r>
            <a:r>
              <a:rPr lang="ru-RU" dirty="0" err="1" smtClean="0"/>
              <a:t>гос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ун-т им.  В.П.  Астафьева.  –  Красноярск,  2014. С. 31- 36</a:t>
            </a:r>
          </a:p>
          <a:p>
            <a:pPr lvl="0"/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 О реализации концепции математического образования в вузе  / Тенденции и перспективы развития математического образования: Материалы </a:t>
            </a:r>
            <a:r>
              <a:rPr lang="en-US" dirty="0" smtClean="0"/>
              <a:t>XXXIII </a:t>
            </a:r>
            <a:r>
              <a:rPr lang="ru-RU" dirty="0" smtClean="0"/>
              <a:t>Международного научного семинара преподавателей математики и информатики университетов и педагогических вузов, посвященного 100-летию </a:t>
            </a:r>
            <a:r>
              <a:rPr lang="ru-RU" dirty="0" err="1" smtClean="0"/>
              <a:t>ВятГГУ</a:t>
            </a:r>
            <a:r>
              <a:rPr lang="ru-RU" dirty="0" smtClean="0"/>
              <a:t>. - Киров: Изд-во ООО «Радуга-ПРЕСС», 2014. – С. 164- 166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0006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Егорова И.С., </a:t>
            </a:r>
            <a:r>
              <a:rPr lang="ru-RU" dirty="0" err="1" smtClean="0"/>
              <a:t>Михалкина</a:t>
            </a:r>
            <a:r>
              <a:rPr lang="ru-RU" dirty="0" smtClean="0"/>
              <a:t> Е.А.  О планируемых результатах изучения дисциплины «Основы математической обработки информации» бакалаврами педагогического образования в условиях креативной образовательной среды / Развитие социально-устойчивой инновационной среды непрерывного педагогического образования: сборник материалов </a:t>
            </a:r>
            <a:r>
              <a:rPr lang="en-US" dirty="0" smtClean="0"/>
              <a:t>II </a:t>
            </a:r>
            <a:r>
              <a:rPr lang="ru-RU" dirty="0" smtClean="0"/>
              <a:t>Международной научно-практической конференции (Абакан, ноябрь 2014 г.) / отв. ред. Я.В. </a:t>
            </a:r>
            <a:r>
              <a:rPr lang="ru-RU" dirty="0" err="1" smtClean="0"/>
              <a:t>Макарчук</a:t>
            </a:r>
            <a:r>
              <a:rPr lang="ru-RU" dirty="0" smtClean="0"/>
              <a:t>.- Абакан: Издательство ФГБОУ ВПО «ХГУ им. Н.Ф. Катанова», 2014. – С. 213-215</a:t>
            </a:r>
          </a:p>
          <a:p>
            <a:pPr lvl="0"/>
            <a:r>
              <a:rPr lang="ru-RU" dirty="0" smtClean="0"/>
              <a:t>Егорова И.С. О формировании опыта креативной математической деятельности бакалавра педагогического образования</a:t>
            </a:r>
            <a:r>
              <a:rPr lang="ru-RU" b="1" dirty="0" smtClean="0"/>
              <a:t> / От поиска – к решению. От опыта – к мастерству:</a:t>
            </a:r>
            <a:r>
              <a:rPr lang="ru-RU" dirty="0" smtClean="0"/>
              <a:t> материалы I Всероссийской научно-практической конференции (Абакан, 25 апреля 2014 г.) / </a:t>
            </a:r>
            <a:r>
              <a:rPr lang="ru-RU" dirty="0" err="1" smtClean="0"/>
              <a:t>науч</a:t>
            </a:r>
            <a:r>
              <a:rPr lang="ru-RU" dirty="0" smtClean="0"/>
              <a:t>. ред. Г. А. </a:t>
            </a:r>
            <a:r>
              <a:rPr lang="ru-RU" dirty="0" err="1" smtClean="0"/>
              <a:t>Минюхина</a:t>
            </a:r>
            <a:r>
              <a:rPr lang="ru-RU" dirty="0" smtClean="0"/>
              <a:t>; отв. ред. Л. Т. </a:t>
            </a:r>
            <a:r>
              <a:rPr lang="ru-RU" dirty="0" err="1" smtClean="0"/>
              <a:t>Балдуева</a:t>
            </a:r>
            <a:r>
              <a:rPr lang="ru-RU" dirty="0" smtClean="0"/>
              <a:t>. – Абакан: Издательство ФГБОУ ВПО «Хакасский государственный университет им. Н. Ф. Катанова», 2014. – С. 217 – 219</a:t>
            </a:r>
          </a:p>
          <a:p>
            <a:pPr lvl="0"/>
            <a:r>
              <a:rPr lang="ru-RU" dirty="0" err="1" smtClean="0"/>
              <a:t>Бобылева</a:t>
            </a:r>
            <a:r>
              <a:rPr lang="ru-RU" dirty="0" smtClean="0"/>
              <a:t> О.В., Егорова И.С. Проблемы преподавания математики у социологов / Современные пути развития науки и образования. Сборник научных трудов по материалам Международной научно-практической конференции, 2015 – Смоленск, С. 52-53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2002" y="1935163"/>
            <a:ext cx="8272904" cy="44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502073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286124"/>
            <a:ext cx="82740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Эксперт предметной комиссии по проверке ЕГЭ по математике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27476"/>
            <a:ext cx="7215238" cy="46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Жизненное кредо: «</a:t>
            </a:r>
            <a:r>
              <a:rPr lang="ru-RU" dirty="0" smtClean="0"/>
              <a:t>Х</a:t>
            </a:r>
            <a:r>
              <a:rPr lang="ru-RU" dirty="0" smtClean="0"/>
              <a:t>очешь что-то изменить? Начни с себя!»</a:t>
            </a: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39642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4000528" cy="45720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Физико-математическое образование. Магистерская программа. Математическое  образование (2011 г.; ФГБОУ «Хакасский государственный университет им. Н.Ф. Катанова</a:t>
            </a:r>
            <a:r>
              <a:rPr lang="ru-RU" sz="2800" dirty="0" smtClean="0"/>
              <a:t>»)</a:t>
            </a:r>
            <a:endParaRPr lang="ru-RU" sz="28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357586" cy="577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аспирантура по специальности 13.00.08 Профессиональное образование (4 курс; ФГБОУ «Хакасский государственный университет им. Н.Ф. Катанова»);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000" dirty="0" smtClean="0"/>
              <a:t>Дважды была включена в сборник «Золотая </a:t>
            </a:r>
            <a:r>
              <a:rPr lang="ru-RU" sz="4000" dirty="0" smtClean="0"/>
              <a:t>молодежь</a:t>
            </a:r>
            <a:r>
              <a:rPr lang="ru-RU" sz="4000" dirty="0" smtClean="0"/>
              <a:t>» (2009; 2011 гг.) </a:t>
            </a:r>
            <a:endParaRPr lang="ru-RU" sz="4000" dirty="0" smtClean="0"/>
          </a:p>
        </p:txBody>
      </p:sp>
      <p:pic>
        <p:nvPicPr>
          <p:cNvPr id="13315" name="Picture 5" descr="20150518_13405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84956"/>
            <a:ext cx="7229500" cy="4066594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Егорова Ирина Сергеевна</a:t>
            </a:r>
          </a:p>
        </p:txBody>
      </p:sp>
      <p:pic>
        <p:nvPicPr>
          <p:cNvPr id="15363" name="Picture 4" descr="20150518_13413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00788" y="1557338"/>
            <a:ext cx="2713037" cy="4822825"/>
          </a:xfrm>
          <a:noFill/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5929322" cy="438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НАУЧНЫЕ ДОСТИЖЕНИЯ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призер конкурса «Молодой исследователь РХ»;</a:t>
            </a:r>
          </a:p>
          <a:p>
            <a:r>
              <a:rPr lang="ru-RU" sz="2800" dirty="0" smtClean="0"/>
              <a:t>лауреат стипендия </a:t>
            </a:r>
            <a:r>
              <a:rPr lang="ru-RU" sz="2800" dirty="0" smtClean="0"/>
              <a:t>Правительства РХ</a:t>
            </a:r>
            <a:r>
              <a:rPr lang="ru-RU" sz="2800" dirty="0" smtClean="0"/>
              <a:t>, а так же  стипендии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dirty="0" smtClean="0"/>
              <a:t>Президента РФ;</a:t>
            </a:r>
          </a:p>
          <a:p>
            <a:r>
              <a:rPr lang="ru-RU" sz="2800" dirty="0" smtClean="0"/>
              <a:t>обладатель Почетной грамоты ХГУ</a:t>
            </a:r>
          </a:p>
          <a:p>
            <a:r>
              <a:rPr lang="ru-RU" sz="2800" dirty="0" smtClean="0"/>
              <a:t>участник заявок на участие в конкурсах РФФИ и РГНФ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325551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Участие в международных конференциях, конкурсах  и семинарах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429024" cy="52864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Победитель международного конкурса научных и образовательных концепций и разработок «Научные и педагогические достижения 2015»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4819"/>
            <a:ext cx="4214842" cy="60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1150</Words>
  <Application>Microsoft Office PowerPoint</Application>
  <PresentationFormat>Экран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Егорова Ирина Сергеевна</vt:lpstr>
      <vt:lpstr>ОБРАЗОВАНИЕ </vt:lpstr>
      <vt:lpstr>Физико-математическое образование. Магистерская программа. Математическое  образование (2011 г.; ФГБОУ «Хакасский государственный университет им. Н.Ф. Катанова»)</vt:lpstr>
      <vt:lpstr>Слайд 4</vt:lpstr>
      <vt:lpstr>Дважды была включена в сборник «Золотая молодежь» (2009; 2011 гг.) </vt:lpstr>
      <vt:lpstr>Егорова Ирина Сергеевна</vt:lpstr>
      <vt:lpstr>НАУЧНЫЕ ДОСТИЖЕНИЯ</vt:lpstr>
      <vt:lpstr>Участие в международных конференциях, конкурсах  и семинарах</vt:lpstr>
      <vt:lpstr>Победитель международного конкурса научных и образовательных концепций и разработок «Научные и педагогические достижения 2015»</vt:lpstr>
      <vt:lpstr>Международная научно- практическая конференция «Новые подходы изучения психологических и педагогических наук»</vt:lpstr>
      <vt:lpstr>Международная заочная научная  конференция «Педагогика: традиции и инновации (III)»</vt:lpstr>
      <vt:lpstr>Международная научно-практическая конференция «Развитие социально-устойчивой инновационной среды непрерывного педагогического образования»</vt:lpstr>
      <vt:lpstr>Международный научно-образовательный форум «Человек, семья и общество: история и перспективы развития»</vt:lpstr>
      <vt:lpstr>Значимые публикации  (общий перечень включает более 40 публикаций различного уровня)</vt:lpstr>
      <vt:lpstr>Учебники и учебно-методические пособия</vt:lpstr>
      <vt:lpstr>Слайд 16</vt:lpstr>
      <vt:lpstr>Публикации в российских журналах из перечня ВАК</vt:lpstr>
      <vt:lpstr>Слайд 18</vt:lpstr>
      <vt:lpstr>Слайд 19</vt:lpstr>
      <vt:lpstr>Слайд 20</vt:lpstr>
      <vt:lpstr>Публикации в зарубежных журналах</vt:lpstr>
      <vt:lpstr>Слайд 22</vt:lpstr>
      <vt:lpstr>Публикации в сборниках трудов конференций, симпозиумов, семинаров </vt:lpstr>
      <vt:lpstr>Слайд 24</vt:lpstr>
      <vt:lpstr>Работа с одаренными детьми</vt:lpstr>
      <vt:lpstr>Слайд 26</vt:lpstr>
      <vt:lpstr>Эксперт предметной комиссии по проверке ЕГЭ по математике </vt:lpstr>
      <vt:lpstr>Жизненное кредо: «Хочешь что-то изменить? Начни с себя!»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Егорова Ирина Сергеевна</dc:title>
  <dc:creator>c400</dc:creator>
  <cp:lastModifiedBy>c400</cp:lastModifiedBy>
  <cp:revision>11</cp:revision>
  <dcterms:created xsi:type="dcterms:W3CDTF">2015-11-26T13:55:37Z</dcterms:created>
  <dcterms:modified xsi:type="dcterms:W3CDTF">2015-11-26T15:18:48Z</dcterms:modified>
</cp:coreProperties>
</file>